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56" r:id="rId2"/>
    <p:sldId id="272" r:id="rId3"/>
    <p:sldId id="280" r:id="rId4"/>
    <p:sldId id="257" r:id="rId5"/>
    <p:sldId id="268" r:id="rId6"/>
    <p:sldId id="300" r:id="rId7"/>
    <p:sldId id="269" r:id="rId8"/>
    <p:sldId id="263" r:id="rId9"/>
    <p:sldId id="264" r:id="rId10"/>
    <p:sldId id="258" r:id="rId11"/>
    <p:sldId id="259" r:id="rId12"/>
    <p:sldId id="260" r:id="rId13"/>
    <p:sldId id="265" r:id="rId14"/>
    <p:sldId id="266" r:id="rId15"/>
    <p:sldId id="267" r:id="rId16"/>
    <p:sldId id="270" r:id="rId17"/>
    <p:sldId id="271" r:id="rId18"/>
    <p:sldId id="274" r:id="rId19"/>
    <p:sldId id="275" r:id="rId20"/>
    <p:sldId id="276" r:id="rId21"/>
    <p:sldId id="278" r:id="rId22"/>
    <p:sldId id="301" r:id="rId23"/>
    <p:sldId id="279" r:id="rId24"/>
    <p:sldId id="281" r:id="rId25"/>
    <p:sldId id="289" r:id="rId26"/>
    <p:sldId id="282" r:id="rId27"/>
    <p:sldId id="290" r:id="rId28"/>
    <p:sldId id="285" r:id="rId29"/>
    <p:sldId id="291" r:id="rId30"/>
    <p:sldId id="286" r:id="rId31"/>
    <p:sldId id="292" r:id="rId32"/>
    <p:sldId id="283" r:id="rId33"/>
    <p:sldId id="296" r:id="rId34"/>
    <p:sldId id="297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2D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67" autoAdjust="0"/>
  </p:normalViewPr>
  <p:slideViewPr>
    <p:cSldViewPr>
      <p:cViewPr>
        <p:scale>
          <a:sx n="163" d="100"/>
          <a:sy n="163" d="100"/>
        </p:scale>
        <p:origin x="-206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4E3D18-C0C6-4639-AD17-2715BD317DB2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C2B0A5-9314-4161-A2DD-1705F42790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4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C2B0A5-9314-4161-A2DD-1705F4279098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72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oluchi-teplo.ru/kotlyi/zhidk/kotlyi-zhidkotoplivnyie.html" TargetMode="External"/><Relationship Id="rId2" Type="http://schemas.openxmlformats.org/officeDocument/2006/relationships/hyperlink" Target="http://poluchi-teplo.ru/kotlyi/gazovyie/turbirovannyiy-nastennyiy-gazovyiy-kotel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oluchi-teplo.ru/kotlyi/tverdo/kombinirovannyie-kotlyi-elektro-drovyanyie.html" TargetMode="External"/><Relationship Id="rId4" Type="http://schemas.openxmlformats.org/officeDocument/2006/relationships/hyperlink" Target="http://poluchi-teplo.ru/kotlyi/tverdo/ustanovka-tverdotoplivnogo-kotla.html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536808"/>
            <a:ext cx="8928992" cy="2499283"/>
          </a:xfrm>
          <a:solidFill>
            <a:schemeClr val="accent1"/>
          </a:solidFill>
        </p:spPr>
        <p:txBody>
          <a:bodyPr>
            <a:noAutofit/>
          </a:bodyPr>
          <a:lstStyle/>
          <a:p>
            <a:r>
              <a:rPr lang="ru-RU" sz="4400" dirty="0" smtClean="0">
                <a:latin typeface="+mn-lt"/>
              </a:rPr>
              <a:t>Презентация </a:t>
            </a:r>
            <a:br>
              <a:rPr lang="ru-RU" sz="4400" dirty="0" smtClean="0">
                <a:latin typeface="+mn-lt"/>
              </a:rPr>
            </a:br>
            <a:r>
              <a:rPr lang="ru-RU" sz="4400" dirty="0" smtClean="0">
                <a:latin typeface="+mn-lt"/>
              </a:rPr>
              <a:t>«Устройство Блочно-модульной  котельной»</a:t>
            </a:r>
            <a:endParaRPr lang="ru-RU" sz="4400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64088" y="3429000"/>
            <a:ext cx="3384376" cy="1728192"/>
          </a:xfrm>
        </p:spPr>
        <p:txBody>
          <a:bodyPr>
            <a:normAutofit lnSpcReduction="10000"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 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ГАЗ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KZ</a:t>
            </a:r>
          </a:p>
          <a:p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GAZKZ.KZ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b="1" dirty="0">
                <a:solidFill>
                  <a:schemeClr val="tx1">
                    <a:lumMod val="75000"/>
                  </a:schemeClr>
                </a:solidFill>
              </a:rPr>
              <a:t/>
            </a:r>
            <a:br>
              <a:rPr lang="ru-RU" sz="1900" b="1" dirty="0">
                <a:solidFill>
                  <a:schemeClr val="tx1">
                    <a:lumMod val="75000"/>
                  </a:schemeClr>
                </a:solidFill>
              </a:rPr>
            </a:br>
            <a:endParaRPr lang="en-US" sz="1900" b="1" dirty="0">
              <a:solidFill>
                <a:schemeClr val="tx1">
                  <a:lumMod val="75000"/>
                </a:schemeClr>
              </a:solidFill>
            </a:endParaRPr>
          </a:p>
        </p:txBody>
      </p:sp>
      <p:pic>
        <p:nvPicPr>
          <p:cNvPr id="5" name="Picture 2" descr="C:\Documents and Settings\User\Рабочий стол\Картнки\img-7bBJU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286124"/>
            <a:ext cx="4598554" cy="3071834"/>
          </a:xfrm>
          <a:prstGeom prst="rect">
            <a:avLst/>
          </a:prstGeom>
          <a:noFill/>
        </p:spPr>
      </p:pic>
      <p:pic>
        <p:nvPicPr>
          <p:cNvPr id="1027" name="Picture 3" descr="C:\Users\aveng\Desktop\Филиал\gazkz_edit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5805264"/>
            <a:ext cx="692192" cy="826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veng\Desktop\Филиал\WhatsApp Image 2021-01-27 at 16.27.28 (1)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09" y="3286124"/>
            <a:ext cx="473205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57562"/>
            <a:ext cx="8643998" cy="71438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/>
              <a:t>Блочно-модульные автоматизированные котельные выполнены в виде утепленного цельнометаллического корпуса</a:t>
            </a:r>
            <a:endParaRPr lang="ru-RU" dirty="0"/>
          </a:p>
        </p:txBody>
      </p:sp>
      <p:pic>
        <p:nvPicPr>
          <p:cNvPr id="1026" name="Picture 2" descr="C:\Documents and Settings\User\Рабочий стол\Картнки\blochno-modulnaya-kotelnay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72196" y="12287312"/>
            <a:ext cx="12063404" cy="10172700"/>
          </a:xfrm>
          <a:prstGeom prst="rect">
            <a:avLst/>
          </a:prstGeom>
          <a:noFill/>
        </p:spPr>
      </p:pic>
      <p:pic>
        <p:nvPicPr>
          <p:cNvPr id="1027" name="Picture 3" descr="C:\Documents and Settings\User\Рабочий стол\Картнки\blochno-modulnaya-kotelnay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3262" y="29054"/>
            <a:ext cx="5260584" cy="3111914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933056"/>
            <a:ext cx="4889284" cy="2922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4286256"/>
            <a:ext cx="9001156" cy="25717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  Внешнюю обшивку выполняют из легких и эффективных в плане теплоизоляции материалов. В основном используются </a:t>
            </a:r>
            <a:r>
              <a:rPr lang="ru-RU" dirty="0" err="1" smtClean="0"/>
              <a:t>сэндвич-панели</a:t>
            </a:r>
            <a:r>
              <a:rPr lang="ru-RU" dirty="0" smtClean="0"/>
              <a:t>, которые способны выдерживать значительные ветровые нагрузки. Для каркаса используются замкнутые квадратные трубы, которые обладают высокой жесткостью. утеплителем служат негорючие </a:t>
            </a:r>
            <a:r>
              <a:rPr lang="ru-RU" b="1" dirty="0" err="1" smtClean="0"/>
              <a:t>минераловатные</a:t>
            </a:r>
            <a:r>
              <a:rPr lang="ru-RU" b="1" dirty="0" smtClean="0"/>
              <a:t> плиты</a:t>
            </a:r>
            <a:r>
              <a:rPr lang="ru-RU" dirty="0" smtClean="0"/>
              <a:t> на базальтовой основе либо панели с применением </a:t>
            </a:r>
            <a:r>
              <a:rPr lang="ru-RU" b="1" dirty="0" err="1" smtClean="0"/>
              <a:t>пенополистирола</a:t>
            </a:r>
            <a:r>
              <a:rPr lang="ru-RU" dirty="0" smtClean="0"/>
              <a:t>. Толщина утеплителя в панелях обычно находится в диапазоне 80 – 150 мм.</a:t>
            </a:r>
            <a:endParaRPr lang="ru-RU" dirty="0"/>
          </a:p>
        </p:txBody>
      </p:sp>
      <p:pic>
        <p:nvPicPr>
          <p:cNvPr id="2050" name="Picture 2" descr="D:\Documents\Desktop\garazh-iz-sendvich-panelej-plyusy-i-minusy-7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0"/>
            <a:ext cx="7272808" cy="4221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7772400" cy="457200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285720" y="0"/>
            <a:ext cx="8358246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-90488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</a:rPr>
              <a:t>Блочно-модульные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котельные в соответствии с СП 89.13330.2012 классифицируются по следующим признакам: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-90488" algn="l"/>
              </a:tabLst>
            </a:pPr>
            <a:r>
              <a:rPr lang="ru-RU" sz="2400" dirty="0" smtClean="0">
                <a:ea typeface="Times New Roman" pitchFamily="18" charset="0"/>
              </a:rPr>
              <a:t>а)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по назначению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ea typeface="Times New Roman" pitchFamily="18" charset="0"/>
              </a:rPr>
              <a:t>на отопительные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– для обеспечения теплом систем отопления, вентиляции;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ea typeface="Times New Roman" pitchFamily="18" charset="0"/>
              </a:rPr>
              <a:t>на отопительно-производственные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– для обеспечения теплом систем отопления, вентиляции и для технологического теплоснабжения;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/>
                </a:solidFill>
                <a:effectLst/>
                <a:ea typeface="Times New Roman" pitchFamily="18" charset="0"/>
              </a:rPr>
              <a:t>на производственные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 – для технологического теплоснабжения;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457200" marR="0" lvl="1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tabLst>
                <a:tab pos="-90488" algn="l"/>
              </a:tabLst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б)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ea typeface="Times New Roman" pitchFamily="18" charset="0"/>
              </a:rPr>
              <a:t>по надёжности отпуска тепла потребителям относятся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Times New Roman" pitchFamily="18" charset="0"/>
              </a:rPr>
              <a:t>к первой категории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– котельные, являющиеся единственным источником тепла системы теплоснабжения и обеспечивающие потребителей первой категории;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-90488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ea typeface="Times New Roman" pitchFamily="18" charset="0"/>
              </a:rPr>
              <a:t>ко второй категории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</a:rPr>
              <a:t>– остальные котельные.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500858"/>
          </a:xfrm>
        </p:spPr>
        <p:txBody>
          <a:bodyPr>
            <a:normAutofit fontScale="92500" lnSpcReduction="20000"/>
          </a:bodyPr>
          <a:lstStyle/>
          <a:p>
            <a:pPr fontAlgn="base">
              <a:buNone/>
            </a:pPr>
            <a:r>
              <a:rPr lang="ru-RU" dirty="0" smtClean="0"/>
              <a:t> Блочно-модульные котельные в зависимости от типа используемого топлива бывают:</a:t>
            </a:r>
          </a:p>
          <a:p>
            <a:pPr fontAlgn="base"/>
            <a:r>
              <a:rPr lang="ru-RU" b="1" i="1" u="sng" dirty="0" smtClean="0">
                <a:solidFill>
                  <a:srgbClr val="FF0000"/>
                </a:solidFill>
                <a:hlinkClick r:id="rId2"/>
              </a:rPr>
              <a:t>Газовые</a:t>
            </a:r>
            <a:r>
              <a:rPr lang="ru-RU" b="1" i="1" dirty="0" smtClean="0">
                <a:solidFill>
                  <a:srgbClr val="FF0000"/>
                </a:solidFill>
              </a:rPr>
              <a:t>.</a:t>
            </a:r>
            <a:r>
              <a:rPr lang="ru-RU" dirty="0" smtClean="0"/>
              <a:t> Работают на природном газе, подключаются к магистральному источнику, но не требуют постоянного наблюдения за работой или регулярной закладки топлива. Модульные газовые котельные очень экономичны в связи с низкой себестоимостью топлива.</a:t>
            </a:r>
          </a:p>
          <a:p>
            <a:pPr fontAlgn="base"/>
            <a:r>
              <a:rPr lang="ru-RU" b="1" i="1" u="sng" dirty="0" err="1" smtClean="0">
                <a:hlinkClick r:id="rId3"/>
              </a:rPr>
              <a:t>Жидкотопливные</a:t>
            </a:r>
            <a:r>
              <a:rPr lang="ru-RU" b="1" i="1" dirty="0" smtClean="0"/>
              <a:t>.</a:t>
            </a:r>
            <a:r>
              <a:rPr lang="ru-RU" dirty="0" smtClean="0"/>
              <a:t> В качестве топлива используется мазут, дизельное топливо, нефть, масло. Наиболее часто используются модульные дизельные котельные, если главным приоритетом является мобильность.</a:t>
            </a:r>
          </a:p>
          <a:p>
            <a:pPr fontAlgn="base"/>
            <a:r>
              <a:rPr lang="ru-RU" b="1" i="1" u="sng" dirty="0" smtClean="0">
                <a:hlinkClick r:id="rId4"/>
              </a:rPr>
              <a:t>Твердотопливные.</a:t>
            </a:r>
            <a:r>
              <a:rPr lang="ru-RU" dirty="0" smtClean="0"/>
              <a:t> Для работы используют уголь, торф, древесные материалы. Угольные мини-системы являются основным конкурентом газовых, они не зависят от магистральных коммуникаций.</a:t>
            </a:r>
          </a:p>
          <a:p>
            <a:pPr fontAlgn="base"/>
            <a:r>
              <a:rPr lang="ru-RU" b="1" i="1" u="sng" dirty="0" smtClean="0">
                <a:solidFill>
                  <a:srgbClr val="9B2D1F"/>
                </a:solidFill>
                <a:hlinkClick r:id="rId5"/>
              </a:rPr>
              <a:t>Комбинированные</a:t>
            </a:r>
            <a:r>
              <a:rPr lang="ru-RU" b="1" i="1" dirty="0" smtClean="0"/>
              <a:t>.</a:t>
            </a:r>
            <a:r>
              <a:rPr lang="ru-RU" dirty="0" smtClean="0"/>
              <a:t> Позволяют использовать для работы несколько видов топлива, например, угольные установки могут работать на дизеле или газовые, при отключении от системы снабжения, на солярке.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629656" cy="657229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    По типу теплоносителя блочно-модульные котельные могут быть: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Паровые</a:t>
            </a:r>
            <a:r>
              <a:rPr lang="ru-RU" b="1" i="1" dirty="0" smtClean="0"/>
              <a:t>.</a:t>
            </a:r>
            <a:r>
              <a:rPr lang="ru-RU" dirty="0" smtClean="0"/>
              <a:t> В такой котельной теплоносителем является пар, который используется преимущественно для обеспечения производственных процессов на промышленных предприятиях.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Водогрейные</a:t>
            </a:r>
            <a:r>
              <a:rPr lang="ru-RU" b="1" i="1" dirty="0" smtClean="0"/>
              <a:t>.</a:t>
            </a:r>
            <a:r>
              <a:rPr lang="ru-RU" dirty="0" smtClean="0"/>
              <a:t> Этот вид котельных предназначен для отопления и горячего водоснабжения жилых зданий, промышленных и коммунальных объектов. Теплоносителем является вода, нагреваемая до +95 +115 °С.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Комбинированные</a:t>
            </a:r>
            <a:r>
              <a:rPr lang="ru-RU" b="1" i="1" dirty="0" smtClean="0"/>
              <a:t>.</a:t>
            </a:r>
            <a:r>
              <a:rPr lang="ru-RU" dirty="0" smtClean="0"/>
              <a:t> В таких котельных размещаются как паровые, так и водогрейные котлы. Горячая вода используется для покрытия нагрузки на горячее водоснабжение, отопление и вентиляцию, а пар поступает для обеспечения технологических нужд предприятия.</a:t>
            </a:r>
          </a:p>
          <a:p>
            <a:r>
              <a:rPr lang="ru-RU" b="1" i="1" dirty="0" smtClean="0">
                <a:solidFill>
                  <a:srgbClr val="FF0000"/>
                </a:solidFill>
              </a:rPr>
              <a:t>На диатермическом масле</a:t>
            </a:r>
            <a:r>
              <a:rPr lang="ru-RU" b="1" i="1" dirty="0" smtClean="0"/>
              <a:t>.</a:t>
            </a:r>
            <a:r>
              <a:rPr lang="ru-RU" dirty="0" smtClean="0"/>
              <a:t> В этой котельной в качестве теплоносителя используются органические высокотемпературные жидкости, температура которых может достигать +300 °С.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4643470" cy="3286148"/>
          </a:xfrm>
        </p:spPr>
        <p:txBody>
          <a:bodyPr>
            <a:normAutofit fontScale="85000" lnSpcReduction="20000"/>
          </a:bodyPr>
          <a:lstStyle/>
          <a:p>
            <a:pPr fontAlgn="base">
              <a:buNone/>
            </a:pPr>
            <a:r>
              <a:rPr lang="ru-RU" dirty="0" smtClean="0"/>
              <a:t>   В зависимости от места размещения блочно-модульные котельные могут быть:</a:t>
            </a:r>
          </a:p>
          <a:p>
            <a:pPr fontAlgn="base"/>
            <a:r>
              <a:rPr lang="ru-RU" b="1" i="1" dirty="0" err="1" smtClean="0"/>
              <a:t>отдельностоящими</a:t>
            </a:r>
            <a:r>
              <a:rPr lang="ru-RU" b="1" i="1" dirty="0" smtClean="0"/>
              <a:t>, </a:t>
            </a:r>
            <a:endParaRPr lang="ru-RU" dirty="0" smtClean="0"/>
          </a:p>
          <a:p>
            <a:pPr fontAlgn="base"/>
            <a:r>
              <a:rPr lang="ru-RU" b="1" i="1" dirty="0" smtClean="0"/>
              <a:t>пристроенными, </a:t>
            </a:r>
            <a:endParaRPr lang="ru-RU" dirty="0" smtClean="0"/>
          </a:p>
          <a:p>
            <a:pPr fontAlgn="base"/>
            <a:r>
              <a:rPr lang="ru-RU" b="1" i="1" dirty="0" smtClean="0"/>
              <a:t>встроенными, </a:t>
            </a:r>
            <a:endParaRPr lang="ru-RU" dirty="0" smtClean="0"/>
          </a:p>
          <a:p>
            <a:pPr fontAlgn="base"/>
            <a:r>
              <a:rPr lang="ru-RU" b="1" i="1" dirty="0" err="1" smtClean="0"/>
              <a:t>крышными</a:t>
            </a:r>
            <a:r>
              <a:rPr lang="ru-RU" b="1" i="1" dirty="0" smtClean="0"/>
              <a:t>, </a:t>
            </a:r>
            <a:endParaRPr lang="ru-RU" dirty="0" smtClean="0"/>
          </a:p>
          <a:p>
            <a:pPr fontAlgn="base"/>
            <a:r>
              <a:rPr lang="ru-RU" b="1" i="1" dirty="0" smtClean="0"/>
              <a:t>подвальными.</a:t>
            </a: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22532" name="Picture 4" descr="C:\Documents and Settings\User\Рабочий стол\Картнки\16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"/>
            <a:ext cx="4572000" cy="3429000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171" y="3810558"/>
            <a:ext cx="4143340" cy="26396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82" y="3810558"/>
            <a:ext cx="4636193" cy="2642778"/>
          </a:xfrm>
          <a:prstGeom prst="rect">
            <a:avLst/>
          </a:prstGeom>
        </p:spPr>
      </p:pic>
      <p:pic>
        <p:nvPicPr>
          <p:cNvPr id="6146" name="Picture 2" descr="C:\Users\aveng\Desktop\Сайт\сайт\Риддер\WhatsApp Image 2020-12-08 at 10.53.26 (1)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626514"/>
            <a:ext cx="4759174" cy="3041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85728"/>
            <a:ext cx="8329642" cy="5734072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 smtClean="0"/>
              <a:t>Принцип действия</a:t>
            </a:r>
            <a:r>
              <a:rPr lang="en-US" b="1" i="1" dirty="0"/>
              <a:t>:</a:t>
            </a:r>
            <a:endParaRPr lang="ru-RU" b="1" i="1" dirty="0" smtClean="0"/>
          </a:p>
          <a:p>
            <a:pPr>
              <a:buNone/>
            </a:pPr>
            <a:r>
              <a:rPr lang="ru-RU" i="1" dirty="0" smtClean="0"/>
              <a:t>    </a:t>
            </a:r>
            <a:r>
              <a:rPr lang="ru-RU" dirty="0"/>
              <a:t>Д</a:t>
            </a:r>
            <a:r>
              <a:rPr lang="ru-RU" dirty="0" smtClean="0"/>
              <a:t>овольно прост, несмотря на сложную многоэлементную конструкцию. Так, по мере того, как расходуется топливо, предварительно залитая в котлы вода начинает нагреваться. Это происходит до определенного момента, пока не будет достигнуто заданное значение температуры. После это блочно-модульные передвижные котельные отправляют воду к потребителю по трубопроводу. Далее жидкость, отдав большую часть тепла, возвращается в систему, и процесс повторяется: топливо сжигается, вода нагревается и передается далее. Если рассматривать блочно-модульные автоматизированные котельные, среди функций которой – выработка пара, то подогрев жидкости происходит в данном случае до момента, пока она не перейдет в парообразное состояние. И только после этого полученный горячий пар отправляется к потребителю – на производство.</a:t>
            </a:r>
          </a:p>
          <a:p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472518" cy="5876948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2400" b="1" i="1" dirty="0" smtClean="0"/>
              <a:t>     Конструкция и состав оборудования блочно-модульной котельной.</a:t>
            </a:r>
            <a:r>
              <a:rPr lang="ru-RU" sz="2400" i="1" dirty="0" smtClean="0"/>
              <a:t> </a:t>
            </a:r>
            <a:r>
              <a:rPr lang="ru-RU" sz="2400" b="1" i="1" dirty="0" smtClean="0"/>
              <a:t>Система работы.</a:t>
            </a:r>
            <a:endParaRPr lang="ru-RU" sz="2400" i="1" dirty="0" smtClean="0"/>
          </a:p>
          <a:p>
            <a:pPr fontAlgn="base"/>
            <a:r>
              <a:rPr lang="ru-RU" dirty="0" smtClean="0"/>
              <a:t>В блочно-модульной котельной устанавливаются котлы, горелки, емкости и топочные устройства ведущих отечественных и европейских производителей для обеспечения надежности и качества.</a:t>
            </a:r>
          </a:p>
          <a:p>
            <a:pPr fontAlgn="base"/>
            <a:r>
              <a:rPr lang="ru-RU" dirty="0" smtClean="0"/>
              <a:t>Подготовка исходной воды для питания котлов осуществляется с помощью </a:t>
            </a:r>
            <a:r>
              <a:rPr lang="ru-RU" dirty="0" err="1" smtClean="0"/>
              <a:t>химводоочистки</a:t>
            </a:r>
            <a:r>
              <a:rPr lang="ru-RU" dirty="0" smtClean="0"/>
              <a:t> (ХВО), которая включает в себя фильтра механической очистки воды, установки умягчения и обезжелезивания воды. В паровых котельных также используется система атмосферного </a:t>
            </a:r>
            <a:r>
              <a:rPr lang="ru-RU" dirty="0" err="1" smtClean="0"/>
              <a:t>деаэрирования</a:t>
            </a:r>
            <a:r>
              <a:rPr lang="ru-RU" dirty="0" smtClean="0"/>
              <a:t>.</a:t>
            </a:r>
          </a:p>
          <a:p>
            <a:pPr fontAlgn="base"/>
            <a:r>
              <a:rPr lang="ru-RU" dirty="0" smtClean="0"/>
              <a:t>Для обеспечения бесперебойной работы блочной котельной, при кратковременных перебоях в подаче исходной воды, установлен бак-аккумулятор (запаса исходной воды). Из бака-аккумулятора исходная вода подается на ХВО.</a:t>
            </a:r>
          </a:p>
          <a:p>
            <a:pPr fontAlgn="base"/>
            <a:r>
              <a:rPr lang="ru-RU" dirty="0" smtClean="0"/>
              <a:t>Насосная группа так же представлена оборудованием ведущих производителей: снабжение котельной исходной водой, питание </a:t>
            </a:r>
            <a:r>
              <a:rPr lang="ru-RU" dirty="0" err="1" smtClean="0"/>
              <a:t>деаэрированной</a:t>
            </a:r>
            <a:r>
              <a:rPr lang="ru-RU" dirty="0" smtClean="0"/>
              <a:t> водой парового котла, циркуляция теплоносителя в сетевом контуре - отопление и вентиляция, насосы подпитки.</a:t>
            </a:r>
          </a:p>
          <a:p>
            <a:pPr fontAlgn="base"/>
            <a:r>
              <a:rPr lang="ru-RU" dirty="0" smtClean="0"/>
              <a:t>В котельных устанавливаются коммерческие узлы учета электроэнергии, газа, холодной и горячей воды, вырабатываемого тепла.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686800" cy="5805510"/>
          </a:xfrm>
        </p:spPr>
        <p:txBody>
          <a:bodyPr>
            <a:normAutofit fontScale="92500" lnSpcReduction="10000"/>
          </a:bodyPr>
          <a:lstStyle/>
          <a:p>
            <a:pPr fontAlgn="base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chemeClr val="accent2"/>
                </a:solidFill>
              </a:rPr>
              <a:t>Автоматика котлов и </a:t>
            </a:r>
            <a:r>
              <a:rPr lang="ru-RU" b="1" dirty="0" err="1" smtClean="0">
                <a:solidFill>
                  <a:schemeClr val="accent2"/>
                </a:solidFill>
              </a:rPr>
              <a:t>общекотельная</a:t>
            </a:r>
            <a:r>
              <a:rPr lang="ru-RU" b="1" dirty="0" smtClean="0">
                <a:solidFill>
                  <a:schemeClr val="accent2"/>
                </a:solidFill>
              </a:rPr>
              <a:t> автоматика обеспечивают:</a:t>
            </a:r>
          </a:p>
          <a:p>
            <a:pPr lvl="0" fontAlgn="base"/>
            <a:r>
              <a:rPr lang="ru-RU" dirty="0" smtClean="0"/>
              <a:t>прекращение подачи топлива при аварийных режимах (повышение или понижение давления газа перед горелкой, понижение давлении воздуха перед горелкой, погасание факела в топке, отключение электроэнергии и др.)</a:t>
            </a:r>
          </a:p>
          <a:p>
            <a:pPr lvl="0" fontAlgn="base"/>
            <a:r>
              <a:rPr lang="ru-RU" dirty="0" smtClean="0"/>
              <a:t>равномерную работу котлов</a:t>
            </a:r>
          </a:p>
          <a:p>
            <a:pPr lvl="0" fontAlgn="base"/>
            <a:r>
              <a:rPr lang="ru-RU" dirty="0" smtClean="0"/>
              <a:t>пуск и остановку котельной</a:t>
            </a:r>
          </a:p>
          <a:p>
            <a:pPr lvl="0" fontAlgn="base"/>
            <a:r>
              <a:rPr lang="ru-RU" dirty="0" smtClean="0"/>
              <a:t>регулировку подачи топлива, в зависимости от имеющейся нагрузки</a:t>
            </a:r>
          </a:p>
          <a:p>
            <a:pPr lvl="0" fontAlgn="base"/>
            <a:r>
              <a:rPr lang="ru-RU" dirty="0" smtClean="0"/>
              <a:t>включение резервного насоса при аварии основного, фиксирование всех аварийных ситуаций и выдачу световой и звуковой сигнализации.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42852"/>
            <a:ext cx="5357850" cy="6500858"/>
          </a:xfrm>
        </p:spPr>
        <p:txBody>
          <a:bodyPr>
            <a:normAutofit fontScale="85000" lnSpcReduction="20000"/>
          </a:bodyPr>
          <a:lstStyle/>
          <a:p>
            <a:pPr fontAlgn="base"/>
            <a:r>
              <a:rPr lang="ru-RU" dirty="0" smtClean="0"/>
              <a:t>В блочно-модульной котельной, как того требует нормативно-техническая документация, установлены все необходимые узлы учета - природный газ, исходная вода, отпущенный теплоноситель, электроэнергия.</a:t>
            </a:r>
          </a:p>
          <a:p>
            <a:pPr fontAlgn="base"/>
            <a:r>
              <a:rPr lang="ru-RU" dirty="0" smtClean="0"/>
              <a:t>Отвод дымовых газов из котлов осуществляется через теплоизолированные (</a:t>
            </a:r>
            <a:r>
              <a:rPr lang="ru-RU" dirty="0" err="1" smtClean="0"/>
              <a:t>фольгированной</a:t>
            </a:r>
            <a:r>
              <a:rPr lang="ru-RU" dirty="0" smtClean="0"/>
              <a:t> </a:t>
            </a:r>
            <a:r>
              <a:rPr lang="ru-RU" dirty="0" err="1" smtClean="0"/>
              <a:t>минватой</a:t>
            </a:r>
            <a:r>
              <a:rPr lang="ru-RU" dirty="0" smtClean="0"/>
              <a:t>) газоходы в отдельно стоящую утепленную дымовую трубу из нержавеющей стали, типа – сэндвич. Котельные комплектуются дымовыми трубами, количество и типоразмер которых определяется техническими характеристиками </a:t>
            </a:r>
            <a:r>
              <a:rPr lang="ru-RU" dirty="0" err="1" smtClean="0"/>
              <a:t>котлоагрегатов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31746" name="Picture 2" descr="C:\Documents and Settings\User\Рабочий стол\Картнки\12197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0"/>
            <a:ext cx="2970823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3714776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Блочно-модульная котельная, само название раскрывает всю суть – данная котельная состоит из модулей. Она легко обслуживается и легко транспортируется. Ее применение достаточно широко от производственных нужд до сферы ЖКХ. Блочно-модульный принцип построения обеспечивает возможность простого построения котельных необходимой мощности. Котельные могут транспортироваться в собранном виде. Такие котельные называются транспортабельными или кратко ТКУ. Так же блочная котельная предусматривает поставку на место монтажа отдельными блоками повышенной заводской готовности, т.е. все оборудование уже смонтировано в блоках на заводе.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 descr="C:\Users\aveng\Desktop\Филиал\WhatsApp Image 2021-01-27 at 16.27.26 (1)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09" y="3492268"/>
            <a:ext cx="4055751" cy="304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veng\Desktop\Филиал\WhatsApp Image 2021-01-28 at 17.45.44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563752"/>
            <a:ext cx="3960440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543956" cy="6357982"/>
          </a:xfrm>
        </p:spPr>
        <p:txBody>
          <a:bodyPr>
            <a:normAutofit fontScale="77500" lnSpcReduction="20000"/>
          </a:bodyPr>
          <a:lstStyle/>
          <a:p>
            <a:pPr fontAlgn="base">
              <a:buNone/>
            </a:pPr>
            <a:r>
              <a:rPr lang="ru-RU" b="1" dirty="0" smtClean="0"/>
              <a:t>Достоинства и преимущества блочно-модульных котельных установок</a:t>
            </a:r>
            <a:endParaRPr lang="ru-RU" dirty="0" smtClean="0"/>
          </a:p>
          <a:p>
            <a:pPr fontAlgn="base"/>
            <a:r>
              <a:rPr lang="ru-RU" dirty="0" smtClean="0"/>
              <a:t> – высокий уровень технологической оснащенности, обеспечивающий безаварийное использование котельных в любых природных условиях; </a:t>
            </a:r>
          </a:p>
          <a:p>
            <a:pPr fontAlgn="base"/>
            <a:r>
              <a:rPr lang="ru-RU" dirty="0" smtClean="0"/>
              <a:t> – уменьшение себестоимости вырабатываемой тепловой энергии за счет сокращения затрат на использование теплотрасс, снижения потерь теплоносителей и тепла при доставке к потребителю; </a:t>
            </a:r>
          </a:p>
          <a:p>
            <a:pPr fontAlgn="base"/>
            <a:r>
              <a:rPr lang="ru-RU" dirty="0" smtClean="0"/>
              <a:t> – отсутствие затрат на капитальное строительство (блочно-модульная котельная установка – это не объект недвижимости, а оборудование); </a:t>
            </a:r>
          </a:p>
          <a:p>
            <a:pPr fontAlgn="base"/>
            <a:r>
              <a:rPr lang="ru-RU" dirty="0" smtClean="0"/>
              <a:t> – короткие сроки производства, транспортировки, сборочных, пусконаладочных работ и сдачи объекта; </a:t>
            </a:r>
          </a:p>
          <a:p>
            <a:pPr fontAlgn="base"/>
            <a:r>
              <a:rPr lang="ru-RU" dirty="0" smtClean="0"/>
              <a:t> – высокое качество готовой установки за счет сборки оборудования в производственных заводских условиях, а не в условиях стройплощадки; </a:t>
            </a:r>
          </a:p>
          <a:p>
            <a:pPr fontAlgn="base"/>
            <a:r>
              <a:rPr lang="ru-RU" dirty="0" smtClean="0"/>
              <a:t> – возможность эксплуатации котельной установки на других объектах за счет простоты демонтажа </a:t>
            </a:r>
            <a:r>
              <a:rPr lang="ru-RU" dirty="0" err="1" smtClean="0"/>
              <a:t>блок-модулей</a:t>
            </a:r>
            <a:r>
              <a:rPr lang="ru-RU" dirty="0" smtClean="0"/>
              <a:t>, а также удобство перевозки транспортом.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8858312" cy="307183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 smtClean="0"/>
              <a:t>   Котельная является тепловым центром заводской сборки, готовым по­сле ее установки и монтажа с подключением к топливу, электроэнергии, теп­ловым сетям, водопроводу и канализации, обеспечивать в автоматическом режиме теплом потребителей.</a:t>
            </a:r>
          </a:p>
          <a:p>
            <a:pPr>
              <a:buNone/>
            </a:pPr>
            <a:r>
              <a:rPr lang="ru-RU" dirty="0" smtClean="0"/>
              <a:t>    В зависимости от комплектации котельная может работать на следую­щих видах топлива:</a:t>
            </a:r>
          </a:p>
          <a:p>
            <a:pPr lvl="0"/>
            <a:r>
              <a:rPr lang="ru-RU" dirty="0" smtClean="0"/>
              <a:t>природный газ;</a:t>
            </a:r>
          </a:p>
          <a:p>
            <a:pPr lvl="0"/>
            <a:r>
              <a:rPr lang="ru-RU" dirty="0" smtClean="0"/>
              <a:t>жидкое топливо (печное, керосин, дизельное, нефть).</a:t>
            </a:r>
          </a:p>
          <a:p>
            <a:r>
              <a:rPr lang="ru-RU" dirty="0" smtClean="0"/>
              <a:t>Допускается перевозка блоков - контейнеров специальным автомобильным, водным и </a:t>
            </a:r>
            <a:r>
              <a:rPr lang="ru-RU" dirty="0" err="1" smtClean="0"/>
              <a:t>санно­тракторным</a:t>
            </a:r>
            <a:r>
              <a:rPr lang="ru-RU" dirty="0" smtClean="0"/>
              <a:t> транспортом.</a:t>
            </a:r>
          </a:p>
          <a:p>
            <a:endParaRPr lang="ru-RU" dirty="0"/>
          </a:p>
        </p:txBody>
      </p:sp>
      <p:pic>
        <p:nvPicPr>
          <p:cNvPr id="6" name="Picture 2" descr="D:\Documents\Desktop\Bezymyanny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12976"/>
            <a:ext cx="5364088" cy="3645024"/>
          </a:xfrm>
          <a:prstGeom prst="rect">
            <a:avLst/>
          </a:prstGeom>
          <a:noFill/>
        </p:spPr>
      </p:pic>
      <p:pic>
        <p:nvPicPr>
          <p:cNvPr id="2" name="Picture 2" descr="C:\Users\aveng\Desktop\Сайт\сайт\Риддер\WhatsApp Image 2020-12-08 at 10.48.09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220434"/>
            <a:ext cx="2880320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0"/>
            <a:ext cx="8401080" cy="6019800"/>
          </a:xfrm>
        </p:spPr>
        <p:txBody>
          <a:bodyPr>
            <a:normAutofit/>
          </a:bodyPr>
          <a:lstStyle/>
          <a:p>
            <a:pPr fontAlgn="base"/>
            <a:r>
              <a:rPr lang="ru-RU" sz="2400" dirty="0" smtClean="0"/>
              <a:t>Все паропроводы котельной покрыты теплоизоляционным материалом. Газорегуляторная установка предлагается на основе оборудования отечественного и импортного производства. Все основные узлы котельной снабжены собственной автоматикой. Также имеется общая автоматика работы всего оборудования в целом.</a:t>
            </a:r>
            <a:r>
              <a:rPr lang="ru-RU" sz="2400" b="1" dirty="0" smtClean="0"/>
              <a:t> </a:t>
            </a:r>
            <a:endParaRPr lang="ru-RU" sz="2400" dirty="0" smtClean="0"/>
          </a:p>
          <a:p>
            <a:pPr fontAlgn="base"/>
            <a:r>
              <a:rPr lang="ru-RU" sz="2400" dirty="0" smtClean="0"/>
              <a:t>Степень автоматизации блочно-модульной котельной предполагает сведение до минимума обслуживающий персонал и передачу информации на диспетчерский пункт.</a:t>
            </a:r>
          </a:p>
          <a:p>
            <a:endParaRPr lang="ru-RU" dirty="0"/>
          </a:p>
        </p:txBody>
      </p:sp>
      <p:pic>
        <p:nvPicPr>
          <p:cNvPr id="4" name="Рисунок 3" descr="http://turboterm.ru/netcat_files/userfiles/production/bmk/bmk1/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861049"/>
            <a:ext cx="4752528" cy="299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829708" cy="607223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Котельная имеет степень огнестойкости III согласно </a:t>
            </a:r>
            <a:r>
              <a:rPr lang="ru-RU" dirty="0" err="1" smtClean="0"/>
              <a:t>СНиП</a:t>
            </a:r>
            <a:r>
              <a:rPr lang="ru-RU" dirty="0" smtClean="0"/>
              <a:t> 21-01-97 «Пожарная безопасность зданий и сооружений», категорию Г по взрывопо­жарной и пожарной опасности согласно НПБ 105-03 «Определение катего­рии помещений и зданий по взрывопожарной и пожарной опасности». Согласно нормам пожарной безопасности НПБ 110-03 котельная не подлежит оборудованию системой автоматического пожаротушения, так как не входит в «Перечень зданий, сооружений, помещений и оборудования, подлежащих защите автоматическими установками пожаротушения и автоматической пожарной сигнализацией». Монтаж и эксплуатация возможны в районах с расчетной температурой наружного воздуха до минус 60 </a:t>
            </a:r>
            <a:r>
              <a:rPr lang="ru-RU" baseline="30000" dirty="0" smtClean="0"/>
              <a:t>0</a:t>
            </a:r>
            <a:r>
              <a:rPr lang="ru-RU" dirty="0" smtClean="0"/>
              <a:t>С, сейсмичностью до 9 баллов включительно по шкале М</a:t>
            </a:r>
            <a:r>
              <a:rPr lang="en-US" dirty="0" smtClean="0"/>
              <a:t>S</a:t>
            </a:r>
            <a:r>
              <a:rPr lang="ru-RU" dirty="0" smtClean="0"/>
              <a:t>К-64 (II ветровой, IV снеговой рай­оны).</a:t>
            </a:r>
          </a:p>
          <a:p>
            <a:r>
              <a:rPr lang="ru-RU" dirty="0" smtClean="0"/>
              <a:t>Котельная предназначена для работы без постоянного присутствия обслуживающего персонала.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779475" y="3244334"/>
            <a:ext cx="1585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2. Тип котлов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779475" y="3244334"/>
            <a:ext cx="15850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2. Тип котлов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85720" y="4937760"/>
          <a:ext cx="857256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86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86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показателя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Значение показателя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 Количество котлов, шт.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2. Тип котлов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0" i="0" u="none" strike="noStrike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КВ-ГМ-2,0-95/115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pic>
        <p:nvPicPr>
          <p:cNvPr id="6147" name="Picture 3" descr="D:\Documents\Desktop\image004_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76672"/>
            <a:ext cx="7560840" cy="41814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85728"/>
            <a:ext cx="8643998" cy="6286544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Конструкция котельной</a:t>
            </a:r>
            <a:endParaRPr lang="ru-RU" dirty="0" smtClean="0"/>
          </a:p>
          <a:p>
            <a:r>
              <a:rPr lang="ru-RU" dirty="0" smtClean="0"/>
              <a:t>Котельная состоит из сдвоенного утепленного контейнера, внутри ко­торого установлены жаротрубные водогрейные котлы с </a:t>
            </a:r>
            <a:r>
              <a:rPr lang="ru-RU" dirty="0" err="1" smtClean="0"/>
              <a:t>газомазутными</a:t>
            </a:r>
            <a:r>
              <a:rPr lang="ru-RU" dirty="0" smtClean="0"/>
              <a:t> горелками (в </a:t>
            </a:r>
            <a:r>
              <a:rPr lang="ru-RU" dirty="0" smtClean="0"/>
              <a:t>зависимости </a:t>
            </a:r>
            <a:r>
              <a:rPr lang="ru-RU" dirty="0" smtClean="0"/>
              <a:t>от заказа), топливными насосами, а также газо­проводы с необходимым оснащением. Там же установлены все насосы, трубопроводы, устройства для обработки воды, предохранительные устройства, система </a:t>
            </a:r>
            <a:r>
              <a:rPr lang="ru-RU" dirty="0" err="1" smtClean="0"/>
              <a:t>КИПиА</a:t>
            </a:r>
            <a:r>
              <a:rPr lang="ru-RU" dirty="0" smtClean="0"/>
              <a:t>, </a:t>
            </a:r>
            <a:r>
              <a:rPr lang="ru-RU" dirty="0" err="1" smtClean="0"/>
              <a:t>система</a:t>
            </a:r>
            <a:r>
              <a:rPr lang="ru-RU" dirty="0" smtClean="0"/>
              <a:t> вентиляции, состоящая из приточных жалюзийных решеток и вытяжных вентиляторов, силовой щит и освещение.</a:t>
            </a:r>
          </a:p>
          <a:p>
            <a:r>
              <a:rPr lang="ru-RU" dirty="0" smtClean="0"/>
              <a:t>Каждый контейнер котельной является каркасной конструкцией, об­шитой внутри оцинкованными листами. Между каркасом и обшивкой проложена тепловая изоляция из </a:t>
            </a:r>
            <a:r>
              <a:rPr lang="ru-RU" dirty="0" err="1" smtClean="0"/>
              <a:t>минераловатных</a:t>
            </a:r>
            <a:r>
              <a:rPr lang="ru-RU" dirty="0" smtClean="0"/>
              <a:t> матов. Снаружи контейнер обшит профильными листами.</a:t>
            </a:r>
          </a:p>
          <a:p>
            <a:r>
              <a:rPr lang="ru-RU" dirty="0" smtClean="0"/>
              <a:t>Каждый котел оснащен газоходом, который соединяется с индивидуальной дымовой трубой, смонтированной на основной опорной конструкции. Высота каждой дымовой трубы 16 метров от уровня установки блока, диаметр устья дымовой трубы 325 мм. Дымовые трубы, состоят из двух час­тей, собирающихся на месте монтажа.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 txBox="1">
            <a:spLocks/>
          </p:cNvSpPr>
          <p:nvPr/>
        </p:nvSpPr>
        <p:spPr>
          <a:xfrm>
            <a:off x="642910" y="142852"/>
            <a:ext cx="7772400" cy="6238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Контейнер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3890"/>
            <a:ext cx="9144000" cy="5570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572560" cy="607223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Принципиальная тепловая схема котельной</a:t>
            </a:r>
          </a:p>
          <a:p>
            <a:r>
              <a:rPr lang="ru-RU" dirty="0" smtClean="0"/>
              <a:t>В котельной предусмотрено использование двух жаротрубных водогрейных котлов, оснащенных горелочными устройствами, предназначенными для сжигания жидкого или газообразного топлива.</a:t>
            </a:r>
          </a:p>
          <a:p>
            <a:r>
              <a:rPr lang="ru-RU" dirty="0" smtClean="0"/>
              <a:t>Для работы котлов и вспомогательного оборудования, в котельной смонтированы сетевые и технологические трубопроводы с соответствующим оборудованием.</a:t>
            </a:r>
          </a:p>
          <a:p>
            <a:r>
              <a:rPr lang="ru-RU" dirty="0" smtClean="0"/>
              <a:t>Вода из производственного водопровода исходной воды проходит через фильтр - грязеуловитель и направляется в систему водоподготовки. При поступлении исходной воды с низким давлением, для поддер­жания давления, необходимого для нормальной работы установки обработки докотловой воды, имеется насос исходной (холодной) воды с обратным клапаном и запорной арматурой. Ус­тановка обработки докотловой воды непрерывного действия включает в себя: установку для удаления растворенного в воде железа колонна №1, колонна №2, умягчающую установку </a:t>
            </a:r>
            <a:r>
              <a:rPr lang="ru-RU" dirty="0" err="1" smtClean="0"/>
              <a:t>натрий-катионирования</a:t>
            </a:r>
            <a:r>
              <a:rPr lang="ru-RU" dirty="0" smtClean="0"/>
              <a:t>, насос-дозатор ввода реагентов.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2"/>
          <p:cNvSpPr txBox="1">
            <a:spLocks/>
          </p:cNvSpPr>
          <p:nvPr/>
        </p:nvSpPr>
        <p:spPr>
          <a:xfrm>
            <a:off x="714348" y="142852"/>
            <a:ext cx="8058152" cy="6238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Трубопровод газа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73618"/>
            <a:ext cx="8229600" cy="43616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472518" cy="64294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После установки обработки докотловой воды вода с необходимыми показателями поступает в демпферный бак, из которого идет на </a:t>
            </a:r>
            <a:r>
              <a:rPr lang="ru-RU" dirty="0" err="1" smtClean="0"/>
              <a:t>всас</a:t>
            </a:r>
            <a:r>
              <a:rPr lang="ru-RU" dirty="0" smtClean="0"/>
              <a:t> </a:t>
            </a:r>
            <a:r>
              <a:rPr lang="ru-RU" dirty="0" err="1" smtClean="0"/>
              <a:t>подпиточных</a:t>
            </a:r>
            <a:r>
              <a:rPr lang="ru-RU" dirty="0" smtClean="0"/>
              <a:t> насосов. </a:t>
            </a:r>
            <a:r>
              <a:rPr lang="ru-RU" dirty="0" err="1" smtClean="0"/>
              <a:t>Подпиточные</a:t>
            </a:r>
            <a:r>
              <a:rPr lang="ru-RU" dirty="0" smtClean="0"/>
              <a:t> насосы, с обратными клапанами и арматурой служат для восполнения утечек в обратном трубопроводе теплосети и обеспечения постоянного давления перед сетевыми насосами.  Для предотвращения заноса трубопроводов установки и трубной системы котлов механическими (грязевыми) отложениями предусмотрена установка фильтра (грязеуловителя) сетевой воды.</a:t>
            </a:r>
          </a:p>
          <a:p>
            <a:r>
              <a:rPr lang="ru-RU" dirty="0" smtClean="0"/>
              <a:t>Котельная оснащена двумя сетевыми насосами, один из которых является резервным. Насосы имеют запорную арматуру, а также обратные клапаны, исключающие попадание воды из области высокого в область низкого давле­ния. После насосов вода поступает в общий трубопровод и далее к котлам. Нагретая в котлах вода поступает в тепловую сеть на нужды отопления, вен­тиляции и горячего водоснабжения.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371477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   Доставка блоков до места монтажа осуществляется ж/</a:t>
            </a:r>
            <a:r>
              <a:rPr lang="ru-RU" dirty="0" err="1" smtClean="0"/>
              <a:t>д</a:t>
            </a:r>
            <a:r>
              <a:rPr lang="ru-RU" dirty="0" smtClean="0"/>
              <a:t> платформами или низкими тралами. Данные блоки необходимо установить на фундамент и состыковать блоки модульной котельной между собой, установить дымовую трубу, подсоединить газоходы и подключить инженерные коммуникации. После готовности инженерных сетей и монтажа котельной проводятся пусконаладочные и режимно-наладочные работы, завершением которых является сдача котельной органам надзора и запуск в эксплуатацию.</a:t>
            </a:r>
          </a:p>
          <a:p>
            <a:endParaRPr lang="ru-RU" dirty="0"/>
          </a:p>
        </p:txBody>
      </p:sp>
      <p:pic>
        <p:nvPicPr>
          <p:cNvPr id="33794" name="Picture 2" descr="C:\Documents and Settings\User\Рабочий стол\Картнки\visha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3500438"/>
            <a:ext cx="7786742" cy="3143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Documents and Settings\User\Рабочий стол\Картнки\190540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" y="1027003"/>
            <a:ext cx="9220311" cy="5616707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>
          <a:xfrm>
            <a:off x="714348" y="142852"/>
            <a:ext cx="8058152" cy="62387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tabLst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Трубопровод обратной воды</a:t>
            </a: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329642" cy="642942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Для обеспечения температуры сетевой воды на входе в котлы не ниже 70°С, на каждом котле предусмотрена линия рециркуляции сетевой воды из прямой в обратную при помощи </a:t>
            </a:r>
            <a:r>
              <a:rPr lang="ru-RU" dirty="0" err="1" smtClean="0"/>
              <a:t>рециркуляционных</a:t>
            </a:r>
            <a:r>
              <a:rPr lang="ru-RU" dirty="0" smtClean="0"/>
              <a:t> насосов с обратными клапанами и арматурой.</a:t>
            </a:r>
          </a:p>
          <a:p>
            <a:r>
              <a:rPr lang="ru-RU" dirty="0" smtClean="0"/>
              <a:t>Для работы на жидком топливе в котельной смонтирован топливный центр для подачи жидкого топлива по технологическим трубопроводам и  к горелкам котлов от топливного бака. Учет расхода жидкого топлива фиксируют счетчики. Для работы на природном газе в котельной смонтирован трубопровод газа. Для учета расхода газа на трубопроводе установлены счетчики газа (коммерческий учет, </a:t>
            </a:r>
            <a:r>
              <a:rPr lang="ru-RU" dirty="0" smtClean="0"/>
              <a:t>по</a:t>
            </a:r>
            <a:r>
              <a:rPr lang="en-US" dirty="0" smtClean="0"/>
              <a:t> </a:t>
            </a:r>
            <a:r>
              <a:rPr lang="ru-RU" dirty="0" smtClean="0"/>
              <a:t>котловой</a:t>
            </a:r>
            <a:r>
              <a:rPr lang="ru-RU" dirty="0" smtClean="0"/>
              <a:t>, технологический учет). Для организации коммерческого учета отпускаемой </a:t>
            </a:r>
            <a:r>
              <a:rPr lang="ru-RU" dirty="0" smtClean="0"/>
              <a:t>тепло</a:t>
            </a:r>
            <a:r>
              <a:rPr lang="en-US" dirty="0" smtClean="0"/>
              <a:t> </a:t>
            </a:r>
            <a:r>
              <a:rPr lang="ru-RU" dirty="0" smtClean="0"/>
              <a:t>энергии </a:t>
            </a:r>
            <a:r>
              <a:rPr lang="ru-RU" dirty="0" smtClean="0"/>
              <a:t>в котельной установлены приборы учета (расходомеры; датчики давления; датчики температуры) с фиксацией показаний, сохранением в памяти и возможностью передачи их для распечатки на принтере.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Documents and Settings\User\Рабочий стол\Картнки\shema (1)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2852"/>
            <a:ext cx="914400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429420"/>
          </a:xfrm>
        </p:spPr>
        <p:txBody>
          <a:bodyPr>
            <a:noAutofit/>
          </a:bodyPr>
          <a:lstStyle/>
          <a:p>
            <a:pPr marL="273050" indent="-6350">
              <a:buNone/>
            </a:pPr>
            <a:r>
              <a:rPr lang="ru-RU" sz="1800" b="1" i="1" dirty="0" smtClean="0"/>
              <a:t>Автоматическое регулирование</a:t>
            </a:r>
            <a:endParaRPr lang="ru-RU" sz="1800" b="1" dirty="0" smtClean="0"/>
          </a:p>
          <a:p>
            <a:r>
              <a:rPr lang="ru-RU" sz="1800" dirty="0" smtClean="0"/>
              <a:t>Каждый котел оснащен горелкой с системой управления, поставляемой комплектно с горелкой. Система управления обеспечивает розжиг горелки по заданному алгоритму, выход на заданный режим работы и в дальнейшем автоматическое поддержание температуры горячей воды на выходе из котла на заданном уровне путем изменения положения заслонок на газопроводе и воздухопроводе к горелке по сигналу датчика температуры воды на выходе из котла. Аналогично работает горелка и на жидком топливе, переключая клапана на подаче топлива к форсункам и изменяя положение заслонки на подаче воздуха. Требуемая температура воды на выходе из котла задается вручную на электронном регуляторе горелки.</a:t>
            </a:r>
          </a:p>
          <a:p>
            <a:r>
              <a:rPr lang="ru-RU" sz="1800" dirty="0" smtClean="0"/>
              <a:t>Для подпитки обратной сети предназначена система автоматической подпитки, которая добавляет воду из демпферного бака. Система подпитки в автоматическом режиме работает следующим образом: при падении давления обратной сетевой воды ниже заданного значения срабатывает </a:t>
            </a:r>
            <a:r>
              <a:rPr lang="ru-RU" sz="1800" dirty="0" err="1" smtClean="0"/>
              <a:t>прессостат</a:t>
            </a:r>
            <a:r>
              <a:rPr lang="ru-RU" sz="1800" dirty="0" smtClean="0"/>
              <a:t> и через промежуточные реле включает рабочий </a:t>
            </a:r>
            <a:r>
              <a:rPr lang="ru-RU" sz="1800" dirty="0" err="1" smtClean="0"/>
              <a:t>подпиточный</a:t>
            </a:r>
            <a:r>
              <a:rPr lang="ru-RU" sz="1800" dirty="0" smtClean="0"/>
              <a:t> насос. При </a:t>
            </a:r>
            <a:r>
              <a:rPr lang="ru-RU" sz="1800" dirty="0" smtClean="0"/>
              <a:t>не</a:t>
            </a:r>
            <a:r>
              <a:rPr lang="en-US" sz="1800" dirty="0" smtClean="0"/>
              <a:t> </a:t>
            </a:r>
            <a:r>
              <a:rPr lang="ru-RU" sz="1800" dirty="0" smtClean="0"/>
              <a:t>включении </a:t>
            </a:r>
            <a:r>
              <a:rPr lang="ru-RU" sz="1800" dirty="0" smtClean="0"/>
              <a:t>рабочего насоса автоматически включается резервный насос. Работа насоса продолжается до тех пор, пока давление в обратной сети не повысится до заданного значения.</a:t>
            </a:r>
          </a:p>
          <a:p>
            <a:r>
              <a:rPr lang="ru-RU" sz="1800" dirty="0" smtClean="0"/>
              <a:t>Возможно ручное управление насосами с помощью переключателей на щите управления.</a:t>
            </a:r>
          </a:p>
          <a:p>
            <a:r>
              <a:rPr lang="ru-RU" sz="1800" dirty="0" smtClean="0"/>
              <a:t>Предусматривается также автоматическое регулирование температуры горячей воды для отопления на выходе из котельной, в зависимости от температуры наружного воздуха.</a:t>
            </a:r>
          </a:p>
          <a:p>
            <a:r>
              <a:rPr lang="ru-RU" sz="1800" dirty="0" smtClean="0"/>
              <a:t>Насосы рециркуляции в автоматическом режиме включаются при температуре сетевой воды перед котлами ниже 70 </a:t>
            </a:r>
            <a:r>
              <a:rPr lang="ru-RU" sz="1800" baseline="30000" dirty="0" smtClean="0"/>
              <a:t>0</a:t>
            </a:r>
            <a:r>
              <a:rPr lang="ru-RU" sz="1800" dirty="0" smtClean="0"/>
              <a:t>С. При повышении температуры более 70 </a:t>
            </a:r>
            <a:r>
              <a:rPr lang="ru-RU" sz="1800" baseline="30000" dirty="0" smtClean="0"/>
              <a:t>0</a:t>
            </a:r>
            <a:r>
              <a:rPr lang="ru-RU" sz="1800" dirty="0" smtClean="0"/>
              <a:t>С насосы отключаются.  </a:t>
            </a:r>
          </a:p>
          <a:p>
            <a:pPr>
              <a:buNone/>
            </a:pP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42852"/>
            <a:ext cx="8858312" cy="64294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i="1" dirty="0" smtClean="0"/>
              <a:t>      Работа котельной</a:t>
            </a:r>
            <a:endParaRPr lang="ru-RU" dirty="0" smtClean="0"/>
          </a:p>
          <a:p>
            <a:r>
              <a:rPr lang="ru-RU" dirty="0" smtClean="0"/>
              <a:t>Котельная полностью автоматизирована. Работа котлов, их автоматический запуск и остановка производятся в соответствии с </a:t>
            </a:r>
            <a:r>
              <a:rPr lang="ru-RU" dirty="0" err="1" smtClean="0"/>
              <a:t>уставками</a:t>
            </a:r>
            <a:r>
              <a:rPr lang="ru-RU" dirty="0" smtClean="0"/>
              <a:t> термостатов управления горелками. В зависимости от гидравлических характеристик тепловой сети и требуемых параметров теплоносителя, обслуживающим персоналом котельной должен быть выбран соответствующий сети температурный график. Параметры теплоносителя, вид графика, угол его наклона, смещение и т.д. задаются путем программирования регулятора </a:t>
            </a:r>
            <a:r>
              <a:rPr lang="en-US" dirty="0" err="1" smtClean="0"/>
              <a:t>Danfoss</a:t>
            </a:r>
            <a:r>
              <a:rPr lang="ru-RU" dirty="0" smtClean="0"/>
              <a:t> типа </a:t>
            </a:r>
            <a:r>
              <a:rPr lang="en-US" dirty="0" smtClean="0"/>
              <a:t>ECL Comfort</a:t>
            </a:r>
            <a:r>
              <a:rPr lang="ru-RU" dirty="0" smtClean="0"/>
              <a:t>.</a:t>
            </a:r>
          </a:p>
          <a:p>
            <a:r>
              <a:rPr lang="ru-RU" dirty="0" smtClean="0"/>
              <a:t>Сетевые насосы, насосы рециркуляции, </a:t>
            </a:r>
            <a:r>
              <a:rPr lang="ru-RU" dirty="0" err="1" smtClean="0"/>
              <a:t>подпиточные</a:t>
            </a:r>
            <a:r>
              <a:rPr lang="ru-RU" dirty="0" smtClean="0"/>
              <a:t> насосы и насос исходной воды работают в автоматическом режиме.</a:t>
            </a:r>
          </a:p>
          <a:p>
            <a:r>
              <a:rPr lang="ru-RU" dirty="0" smtClean="0"/>
              <a:t>Насос-дозатор реагентов имеет два режима работы:</a:t>
            </a:r>
          </a:p>
          <a:p>
            <a:pPr lvl="0"/>
            <a:r>
              <a:rPr lang="ru-RU" dirty="0" smtClean="0"/>
              <a:t>с постоянной подачей реагента;</a:t>
            </a:r>
          </a:p>
          <a:p>
            <a:pPr lvl="0"/>
            <a:r>
              <a:rPr lang="ru-RU" dirty="0" smtClean="0"/>
              <a:t>по количеству исходной воды, применяемой для подпитки сети.</a:t>
            </a:r>
          </a:p>
          <a:p>
            <a:r>
              <a:rPr lang="ru-RU" dirty="0" smtClean="0"/>
              <a:t>В котельной принято качественное регулирование отпуска тепла потребителям, с регулированием температуры прямой сетевой воды в зависимости от температуры наружного воздуха, путем подмешивания части обратной сетевой воды в прямую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29190" y="4286256"/>
            <a:ext cx="4214810" cy="2571744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ru-RU" sz="2400" dirty="0" smtClean="0"/>
              <a:t>Сравнительно малые габариты </a:t>
            </a:r>
            <a:r>
              <a:rPr lang="ru-RU" sz="2400" dirty="0" err="1" smtClean="0"/>
              <a:t>блок-модулей</a:t>
            </a:r>
            <a:r>
              <a:rPr lang="ru-RU" sz="2400" dirty="0" smtClean="0"/>
              <a:t> позволяют доставить изготовленную установку автомобильным, а также железнодорожным транспортом в сжатые сроки прямо к месту будущей эксплуатации. </a:t>
            </a:r>
            <a:endParaRPr lang="ru-RU" dirty="0"/>
          </a:p>
        </p:txBody>
      </p:sp>
      <p:sp>
        <p:nvSpPr>
          <p:cNvPr id="8" name="Содержимое 2"/>
          <p:cNvSpPr txBox="1">
            <a:spLocks/>
          </p:cNvSpPr>
          <p:nvPr/>
        </p:nvSpPr>
        <p:spPr>
          <a:xfrm>
            <a:off x="0" y="214290"/>
            <a:ext cx="4071934" cy="2500330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/>
          <a:p>
            <a:pPr marL="274320" lvl="0" indent="-27432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kumimoji="0" lang="ru-RU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</a:t>
            </a:r>
            <a:r>
              <a:rPr kumimoji="0" lang="ru-RU" sz="3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Блочно-модульные котельные представляют собой полностью готовые мобильные установки. </a:t>
            </a:r>
            <a:r>
              <a:rPr lang="ru-RU" sz="4000" dirty="0" smtClean="0"/>
              <a:t>Ее габариты компактны для транспортировки.</a:t>
            </a:r>
            <a:endParaRPr kumimoji="0" lang="ru-RU" sz="3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ru-RU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09096"/>
            <a:ext cx="4361473" cy="286548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214290"/>
            <a:ext cx="4907481" cy="37187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3571900"/>
          </a:xfrm>
        </p:spPr>
        <p:txBody>
          <a:bodyPr>
            <a:normAutofit lnSpcReduction="10000"/>
          </a:bodyPr>
          <a:lstStyle/>
          <a:p>
            <a:pPr fontAlgn="base"/>
            <a:r>
              <a:rPr lang="ru-RU" i="1" dirty="0" smtClean="0"/>
              <a:t>Строительная часть котельной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Здание котельной блочно-модульного исполнения обычно строится по стандартному проекту. Строительство котельных предполагает установку комплекса оборудования, включающего в себя транспортабельные модули максимальной заводской готовности. При необходимости, в дополнительном модуле размещаются бытовые помещения.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 descr="D:\Documents\Desktop\19054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429000"/>
            <a:ext cx="8784976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2714644"/>
          </a:xfrm>
        </p:spPr>
        <p:txBody>
          <a:bodyPr/>
          <a:lstStyle/>
          <a:p>
            <a:pPr marL="177800" indent="0">
              <a:buNone/>
            </a:pPr>
            <a:r>
              <a:rPr lang="ru-RU" sz="2800" b="1" i="1" dirty="0" smtClean="0"/>
              <a:t>Назначение, устройство </a:t>
            </a:r>
            <a:r>
              <a:rPr lang="ru-RU" dirty="0" smtClean="0"/>
              <a:t>Блочно-модульная котельная предназначена для отопления, вентиляции и горячего водоснабжения помещений производственного, бытового и административного назначения. Работа котельной автоматизирована и не требует постоянного присутствия оператора.</a:t>
            </a:r>
            <a:endParaRPr lang="ru-RU" dirty="0"/>
          </a:p>
        </p:txBody>
      </p:sp>
      <p:pic>
        <p:nvPicPr>
          <p:cNvPr id="2" name="Picture 2" descr="C:\Users\aveng\Desktop\Сайт\сайт\Риддер\WhatsApp Image 2020-12-08 at 10.48.06 (1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212976"/>
            <a:ext cx="4176464" cy="332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veng\Desktop\Сайт\сайт\Риддер\WhatsApp Image 2020-12-08 at 10.48.09 (1)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717032"/>
            <a:ext cx="4511147" cy="253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86874" cy="6286544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Блочно-модульная котельная имеет цельносварные каркасы, которые предохранены от коррозии путем грунтования и окраски эмалью. Стеновая и кровельная обшивки выполнены из клееных панелей типа «сэндвич» большой толщины - стеновые 1</a:t>
            </a:r>
            <a:r>
              <a:rPr lang="en-US" dirty="0" smtClean="0"/>
              <a:t>0</a:t>
            </a:r>
            <a:r>
              <a:rPr lang="ru-RU" dirty="0" smtClean="0"/>
              <a:t>0</a:t>
            </a:r>
            <a:r>
              <a:rPr lang="en-US" dirty="0" smtClean="0"/>
              <a:t>-150</a:t>
            </a:r>
            <a:r>
              <a:rPr lang="ru-RU" dirty="0" smtClean="0"/>
              <a:t>мм и кровельные – </a:t>
            </a:r>
            <a:r>
              <a:rPr lang="en-US" dirty="0" smtClean="0"/>
              <a:t>150-200</a:t>
            </a:r>
            <a:r>
              <a:rPr lang="ru-RU" dirty="0" smtClean="0"/>
              <a:t>мм соответственно (наружная и внутренняя стороны - стальной оцинкованный лист с полимерным покрытием; наполнение - негорючие базальтовые плиты). Пол так же имеет слоеную структуру: к нижней части каркаса и поперечных балок прикреплен стальной лист (крепление производиться таким образом, чтобы исключить проникновение внутрь влаги), рама пола заполняется негорючими базальтовыми плитами, верхний слой пола - стальной рифленый лист. Окна как правило, выполнены из ПВХ. Двери в котельной установлены металлические противопожарные.</a:t>
            </a:r>
            <a:br>
              <a:rPr lang="ru-RU" dirty="0" smtClean="0"/>
            </a:br>
            <a:r>
              <a:rPr lang="ru-RU" dirty="0" smtClean="0"/>
              <a:t>В помещении котельной предусмотрено отопление, вентиляция, водопровод, канализация и электрика (розетки, освещение).</a:t>
            </a:r>
          </a:p>
          <a:p>
            <a:r>
              <a:rPr lang="ru-RU" dirty="0" smtClean="0"/>
              <a:t>Монтаж модулей котельной осуществляется с помощью болтовых скрытых соединений.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4286248" cy="30003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dirty="0" smtClean="0"/>
              <a:t>    Блочно-модульная котельная монтируется на площадке заказчика на заранее подготовленный фундамент. Блоки стыкуются друг с другом, далее производится подводка инженерных коммуникаций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131597" y="4509120"/>
            <a:ext cx="4071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Для фундамента под котельную используются железобетонные блоки, устанавливаемые на монолитной ленте, также фундаментом может служить железобетонная плита неглубокого заложения. </a:t>
            </a:r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2852"/>
            <a:ext cx="4739257" cy="3550493"/>
          </a:xfrm>
          <a:prstGeom prst="rect">
            <a:avLst/>
          </a:prstGeom>
        </p:spPr>
      </p:pic>
      <p:pic>
        <p:nvPicPr>
          <p:cNvPr id="4098" name="Picture 2" descr="C:\Users\aveng\Desktop\Сайт\сайт\Риддер\WhatsApp Image 2020-11-30 at 16.29.4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21087"/>
            <a:ext cx="4954661" cy="2347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13573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Для дымовой трубы котельной сооружается отдельный монолитный фундамент, причем важно точное совпадение уровней обоих фундаментов.</a:t>
            </a:r>
            <a:endParaRPr lang="ru-RU" dirty="0"/>
          </a:p>
        </p:txBody>
      </p:sp>
      <p:pic>
        <p:nvPicPr>
          <p:cNvPr id="1026" name="Picture 2" descr="D:\Documents\Desktop\funda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4224469" cy="3168352"/>
          </a:xfrm>
          <a:prstGeom prst="rect">
            <a:avLst/>
          </a:prstGeom>
          <a:noFill/>
        </p:spPr>
      </p:pic>
      <p:pic>
        <p:nvPicPr>
          <p:cNvPr id="1027" name="Picture 3" descr="D:\Documents\Desktop\20151118_1017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501008"/>
            <a:ext cx="4499992" cy="3186529"/>
          </a:xfrm>
          <a:prstGeom prst="rect">
            <a:avLst/>
          </a:prstGeom>
          <a:noFill/>
        </p:spPr>
      </p:pic>
      <p:pic>
        <p:nvPicPr>
          <p:cNvPr id="5122" name="Picture 2" descr="C:\Users\aveng\Desktop\Сайт\сайт\Риддер\WhatsApp Image 2020-12-05 at 13.51.51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4296477" cy="50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653</TotalTime>
  <Words>2428</Words>
  <Application>Microsoft Office PowerPoint</Application>
  <PresentationFormat>Экран (4:3)</PresentationFormat>
  <Paragraphs>113</Paragraphs>
  <Slides>34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Апекс</vt:lpstr>
      <vt:lpstr>Презентация  «Устройство Блочно-модульной  котельной»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эксплуатации блочно-модульной котельной</dc:title>
  <cp:lastModifiedBy>Nikita Zemlyanoy</cp:lastModifiedBy>
  <cp:revision>84</cp:revision>
  <dcterms:modified xsi:type="dcterms:W3CDTF">2023-08-23T09:52:21Z</dcterms:modified>
</cp:coreProperties>
</file>